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9"/>
  </p:notesMasterIdLst>
  <p:handoutMasterIdLst>
    <p:handoutMasterId r:id="rId30"/>
  </p:handoutMasterIdLst>
  <p:sldIdLst>
    <p:sldId id="256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9" r:id="rId14"/>
    <p:sldId id="270" r:id="rId15"/>
    <p:sldId id="271" r:id="rId16"/>
    <p:sldId id="274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65" r:id="rId25"/>
    <p:sldId id="266" r:id="rId26"/>
    <p:sldId id="267" r:id="rId27"/>
    <p:sldId id="268" r:id="rId28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lin Webb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5" autoAdjust="0"/>
    <p:restoredTop sz="59271" autoAdjust="0"/>
  </p:normalViewPr>
  <p:slideViewPr>
    <p:cSldViewPr snapToGrid="0">
      <p:cViewPr varScale="1">
        <p:scale>
          <a:sx n="74" d="100"/>
          <a:sy n="74" d="100"/>
        </p:scale>
        <p:origin x="-1824" y="-8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784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10/20/15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0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6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5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0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9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3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74555" y="318790"/>
            <a:ext cx="2815920" cy="21901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136960" y="488145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MOTIVATION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17003" y="751451"/>
            <a:ext cx="2136171" cy="210650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 userDrawn="1"/>
        </p:nvSpPr>
        <p:spPr bwMode="white">
          <a:xfrm>
            <a:off x="136960" y="488145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PROBLEM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73099" y="768283"/>
            <a:ext cx="2613465" cy="261346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37266" y="741088"/>
            <a:ext cx="2159887" cy="21598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90861" y="686911"/>
            <a:ext cx="2613465" cy="2118928"/>
            <a:chOff x="12416447" y="464424"/>
            <a:chExt cx="3162292" cy="2563903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12863143" y="1043945"/>
              <a:ext cx="2279544" cy="1984382"/>
              <a:chOff x="9373782" y="962667"/>
              <a:chExt cx="1755292" cy="1783840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9373782" y="1193447"/>
                <a:ext cx="1755292" cy="13217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Isosceles Triangle 11"/>
              <p:cNvSpPr/>
              <p:nvPr userDrawn="1"/>
            </p:nvSpPr>
            <p:spPr bwMode="auto">
              <a:xfrm>
                <a:off x="9487026" y="962667"/>
                <a:ext cx="1536892" cy="23777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 userDrawn="1"/>
            </p:nvSpPr>
            <p:spPr bwMode="auto">
              <a:xfrm rot="10800000">
                <a:off x="9490983" y="2508734"/>
                <a:ext cx="1536892" cy="23777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416447" y="464424"/>
              <a:ext cx="3162292" cy="2547404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4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91206" y="893362"/>
            <a:ext cx="1986958" cy="20149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Group Exercise Title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2" y="3462898"/>
            <a:ext cx="10985354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group exercise?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0974359" cy="1854956"/>
          </a:xfrm>
        </p:spPr>
        <p:txBody>
          <a:bodyPr>
            <a:normAutofit/>
          </a:bodyPr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31782" y="808493"/>
            <a:ext cx="2006111" cy="200611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Lab: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Step 1</a:t>
            </a:r>
          </a:p>
          <a:p>
            <a:r>
              <a:rPr lang="en-US" dirty="0" smtClean="0"/>
              <a:t>Step 2</a:t>
            </a:r>
          </a:p>
          <a:p>
            <a:r>
              <a:rPr lang="en-US" dirty="0" smtClean="0"/>
              <a:t>Step 3</a:t>
            </a:r>
          </a:p>
          <a:p>
            <a:r>
              <a:rPr lang="en-US" dirty="0" smtClean="0"/>
              <a:t>Step 4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4845" y="226313"/>
            <a:ext cx="2156108" cy="287481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642128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50040" y="843307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59721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89" r:id="rId2"/>
    <p:sldLayoutId id="2147483775" r:id="rId3"/>
    <p:sldLayoutId id="2147483783" r:id="rId4"/>
    <p:sldLayoutId id="2147483777" r:id="rId5"/>
    <p:sldLayoutId id="2147483772" r:id="rId6"/>
    <p:sldLayoutId id="2147483781" r:id="rId7"/>
    <p:sldLayoutId id="2147483782" r:id="rId8"/>
    <p:sldLayoutId id="2147483785" r:id="rId9"/>
    <p:sldLayoutId id="2147483803" r:id="rId10"/>
    <p:sldLayoutId id="2147483800" r:id="rId11"/>
    <p:sldLayoutId id="2147483798" r:id="rId12"/>
    <p:sldLayoutId id="2147483801" r:id="rId13"/>
    <p:sldLayoutId id="2147483802" r:id="rId14"/>
    <p:sldLayoutId id="2147483764" r:id="rId15"/>
    <p:sldLayoutId id="2147483779" r:id="rId16"/>
    <p:sldLayoutId id="2147483767" r:id="rId17"/>
    <p:sldLayoutId id="2147483774" r:id="rId18"/>
    <p:sldLayoutId id="2147483771" r:id="rId19"/>
    <p:sldLayoutId id="214748372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2" y="3451138"/>
            <a:ext cx="10972800" cy="560884"/>
          </a:xfrm>
        </p:spPr>
        <p:txBody>
          <a:bodyPr/>
          <a:lstStyle/>
          <a:p>
            <a:r>
              <a:rPr lang="en-US" dirty="0" smtClean="0"/>
              <a:t>Creating Users and Groups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named Frank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pl-PL" dirty="0"/>
              <a:t>  </a:t>
            </a:r>
            <a:r>
              <a:rPr lang="pl-PL" b="1" dirty="0"/>
              <a:t>"id"</a:t>
            </a:r>
            <a:r>
              <a:rPr lang="pl-PL" dirty="0"/>
              <a:t>: "frank",</a:t>
            </a:r>
          </a:p>
          <a:p>
            <a:r>
              <a:rPr lang="pl-PL" dirty="0"/>
              <a:t>  </a:t>
            </a:r>
            <a:r>
              <a:rPr lang="pl-PL" b="1" dirty="0"/>
              <a:t>"</a:t>
            </a:r>
            <a:r>
              <a:rPr lang="pl-PL" b="1" dirty="0" err="1"/>
              <a:t>comment</a:t>
            </a:r>
            <a:r>
              <a:rPr lang="pl-PL" b="1" dirty="0"/>
              <a:t>"</a:t>
            </a:r>
            <a:r>
              <a:rPr lang="pl-PL" dirty="0"/>
              <a:t>: "Frank </a:t>
            </a:r>
            <a:r>
              <a:rPr lang="pl-PL" dirty="0" err="1"/>
              <a:t>Belson</a:t>
            </a:r>
            <a:r>
              <a:rPr lang="pl-PL" dirty="0"/>
              <a:t>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uid</a:t>
            </a:r>
            <a:r>
              <a:rPr lang="pt-BR" b="1" dirty="0"/>
              <a:t>"</a:t>
            </a:r>
            <a:r>
              <a:rPr lang="pt-BR" dirty="0"/>
              <a:t>: 2001,</a:t>
            </a:r>
          </a:p>
          <a:p>
            <a:r>
              <a:rPr lang="ro-RO" dirty="0"/>
              <a:t>  </a:t>
            </a:r>
            <a:r>
              <a:rPr lang="ro-RO" b="1" dirty="0"/>
              <a:t>"gid"</a:t>
            </a:r>
            <a:r>
              <a:rPr lang="ro-RO" dirty="0"/>
              <a:t>: 0,</a:t>
            </a:r>
          </a:p>
          <a:p>
            <a:r>
              <a:rPr lang="ro-RO" dirty="0"/>
              <a:t>  </a:t>
            </a:r>
            <a:r>
              <a:rPr lang="ro-RO" b="1" dirty="0"/>
              <a:t>"home"</a:t>
            </a:r>
            <a:r>
              <a:rPr lang="ro-RO" dirty="0"/>
              <a:t>: "/home/frank",</a:t>
            </a:r>
          </a:p>
          <a:p>
            <a:r>
              <a:rPr lang="ro-RO" dirty="0"/>
              <a:t>  </a:t>
            </a:r>
            <a:r>
              <a:rPr lang="ro-RO" b="1" dirty="0"/>
              <a:t>"shell"</a:t>
            </a:r>
            <a:r>
              <a:rPr lang="ro-RO" dirty="0"/>
              <a:t>: "/bin/bash"</a:t>
            </a:r>
          </a:p>
          <a:p>
            <a:r>
              <a:rPr lang="ro-RO" dirty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data_bags</a:t>
            </a:r>
            <a:r>
              <a:rPr lang="en-US" dirty="0" smtClean="0"/>
              <a:t>/users/</a:t>
            </a:r>
            <a:r>
              <a:rPr lang="en-US" dirty="0" err="1" smtClean="0"/>
              <a:t>frank.json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Data Bag Container on Chef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</a:t>
            </a:r>
            <a:r>
              <a:rPr lang="en-US" dirty="0" err="1"/>
              <a:t>data_bag</a:t>
            </a:r>
            <a:r>
              <a:rPr lang="en-US" dirty="0"/>
              <a:t>[users]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create user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Data Bag Container was Created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a User Data Bag to Chef Server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dirty="0" err="1"/>
              <a:t>data_bag_item</a:t>
            </a:r>
            <a:r>
              <a:rPr lang="en-US" dirty="0"/>
              <a:t>[</a:t>
            </a:r>
            <a:r>
              <a:rPr lang="en-US" dirty="0" smtClean="0"/>
              <a:t>user:</a:t>
            </a:r>
            <a:r>
              <a:rPr lang="en-US" dirty="0"/>
              <a:t>:</a:t>
            </a:r>
            <a:r>
              <a:rPr lang="en-US" dirty="0" err="1"/>
              <a:t>bobo</a:t>
            </a:r>
            <a:r>
              <a:rPr lang="en-US" dirty="0"/>
              <a:t>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from file user </a:t>
            </a:r>
            <a:r>
              <a:rPr lang="en-US" dirty="0" err="1" smtClean="0"/>
              <a:t>bobo.json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User Data Bag was Uploaded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Unencrypted data bag detected, ignoring any provided secret options.</a:t>
            </a:r>
          </a:p>
          <a:p>
            <a:r>
              <a:rPr lang="en-US" dirty="0"/>
              <a:t>comment: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gid</a:t>
            </a:r>
            <a:r>
              <a:rPr lang="en-US" dirty="0"/>
              <a:t>:     0</a:t>
            </a:r>
          </a:p>
          <a:p>
            <a:r>
              <a:rPr lang="en-US" dirty="0"/>
              <a:t>home: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3000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show user </a:t>
            </a:r>
            <a:r>
              <a:rPr lang="en-US" dirty="0" err="1" smtClean="0"/>
              <a:t>bobo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a User Data Bag to Chef Server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dirty="0" err="1"/>
              <a:t>data_bag_item</a:t>
            </a:r>
            <a:r>
              <a:rPr lang="en-US" dirty="0"/>
              <a:t>[</a:t>
            </a:r>
            <a:r>
              <a:rPr lang="en-US" dirty="0" smtClean="0"/>
              <a:t>user:</a:t>
            </a:r>
            <a:r>
              <a:rPr lang="en-US" dirty="0"/>
              <a:t>:frank]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from file user </a:t>
            </a:r>
            <a:r>
              <a:rPr lang="en-US" dirty="0" err="1" smtClean="0"/>
              <a:t>frank.json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User Data Bag was Uploaded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Unencrypted data bag detected, ignoring any provided secret options.</a:t>
            </a:r>
          </a:p>
          <a:p>
            <a:r>
              <a:rPr lang="en-US" dirty="0"/>
              <a:t>comment: Frank </a:t>
            </a:r>
            <a:r>
              <a:rPr lang="en-US" dirty="0" err="1"/>
              <a:t>Belson</a:t>
            </a:r>
            <a:endParaRPr lang="en-US" dirty="0"/>
          </a:p>
          <a:p>
            <a:r>
              <a:rPr lang="en-US" dirty="0" err="1"/>
              <a:t>gid</a:t>
            </a:r>
            <a:r>
              <a:rPr lang="en-US" dirty="0"/>
              <a:t>:     0</a:t>
            </a:r>
          </a:p>
          <a:p>
            <a:r>
              <a:rPr lang="en-US" dirty="0"/>
              <a:t>home:    /home/frank</a:t>
            </a:r>
          </a:p>
          <a:p>
            <a:r>
              <a:rPr lang="en-US" dirty="0"/>
              <a:t>id:      frank</a:t>
            </a:r>
          </a:p>
          <a:p>
            <a:r>
              <a:rPr lang="en-US" dirty="0"/>
              <a:t>shell: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3001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show user frank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all Users in the User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 items found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/>
              <a:t>data_bag_item</a:t>
            </a:r>
            <a:endParaRPr lang="en-US" dirty="0"/>
          </a:p>
          <a:p>
            <a:r>
              <a:rPr lang="en-US" dirty="0"/>
              <a:t>comment:  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data_bag</a:t>
            </a:r>
            <a:r>
              <a:rPr lang="en-US" dirty="0"/>
              <a:t>:  users</a:t>
            </a:r>
          </a:p>
          <a:p>
            <a:r>
              <a:rPr lang="en-US" dirty="0" err="1"/>
              <a:t>gid</a:t>
            </a:r>
            <a:r>
              <a:rPr lang="en-US" dirty="0"/>
              <a:t>:       0</a:t>
            </a:r>
          </a:p>
          <a:p>
            <a:r>
              <a:rPr lang="en-US" dirty="0"/>
              <a:t>home:  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  3000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 smtClean="0"/>
              <a:t>data_bag_item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"*:*"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Specific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 items found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/>
              <a:t>data_bag_item</a:t>
            </a:r>
            <a:endParaRPr lang="en-US" dirty="0"/>
          </a:p>
          <a:p>
            <a:r>
              <a:rPr lang="en-US" dirty="0"/>
              <a:t>comment:  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data_bag</a:t>
            </a:r>
            <a:r>
              <a:rPr lang="en-US" dirty="0"/>
              <a:t>:  users</a:t>
            </a:r>
          </a:p>
          <a:p>
            <a:r>
              <a:rPr lang="en-US" dirty="0" err="1"/>
              <a:t>gid</a:t>
            </a:r>
            <a:r>
              <a:rPr lang="en-US" dirty="0"/>
              <a:t>:       0</a:t>
            </a:r>
          </a:p>
          <a:p>
            <a:r>
              <a:rPr lang="en-US" dirty="0"/>
              <a:t>home:  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  3000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</a:t>
            </a:r>
            <a:r>
              <a:rPr lang="en-US" dirty="0" err="1" smtClean="0"/>
              <a:t>id:bobo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Specific User's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 items found</a:t>
            </a:r>
          </a:p>
          <a:p>
            <a:endParaRPr lang="en-US" dirty="0"/>
          </a:p>
          <a:p>
            <a:r>
              <a:rPr lang="en-US" dirty="0"/>
              <a:t>:</a:t>
            </a:r>
          </a:p>
          <a:p>
            <a:r>
              <a:rPr lang="en-US" dirty="0"/>
              <a:t>  shell: /bin/bash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</a:t>
            </a:r>
            <a:r>
              <a:rPr lang="en-US" dirty="0" err="1" smtClean="0"/>
              <a:t>id:bobo</a:t>
            </a:r>
            <a:r>
              <a:rPr lang="en-US" dirty="0" smtClean="0"/>
              <a:t>" -a shell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After completing this module, you should be able to:</a:t>
            </a:r>
          </a:p>
          <a:p>
            <a:endParaRPr lang="en-US" dirty="0"/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Create data bags and upload them to the Chef Server</a:t>
            </a:r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Query for data bags with knife</a:t>
            </a:r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Use data bags within a recipe</a:t>
            </a:r>
          </a:p>
          <a:p>
            <a:pPr marL="742950" indent="-742950"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store User data?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4372054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We could start by storing information about Users and Groups in node attributes. 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This would cause use to duplicate information as every User and Group within our organization would be stored in every Node object. 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It would be hard to integrate such a solution with another source of truth about users.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4560855"/>
          </a:xfrm>
        </p:spPr>
        <p:txBody>
          <a:bodyPr/>
          <a:lstStyle/>
          <a:p>
            <a:r>
              <a:rPr lang="en-US" dirty="0" smtClean="0"/>
              <a:t>A data bag is a container for items that represent information about your infrastructure that is not tied to a single node.</a:t>
            </a:r>
          </a:p>
          <a:p>
            <a:endParaRPr lang="en-US" b="1" dirty="0" smtClean="0"/>
          </a:p>
          <a:p>
            <a:r>
              <a:rPr lang="en-US" b="1" dirty="0" smtClean="0"/>
              <a:t>Examples: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Users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Groups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Application Release Information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Root of the Chef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 for Data Bags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data_bags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 for the Users'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data_bags</a:t>
            </a:r>
            <a:r>
              <a:rPr lang="en-US" dirty="0" smtClean="0"/>
              <a:t>/user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named </a:t>
            </a:r>
            <a:r>
              <a:rPr lang="en-US" dirty="0" err="1" smtClean="0"/>
              <a:t>Bobo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pl-PL" dirty="0"/>
              <a:t>  </a:t>
            </a:r>
            <a:r>
              <a:rPr lang="pl-PL" b="1" dirty="0"/>
              <a:t>"id"</a:t>
            </a:r>
            <a:r>
              <a:rPr lang="pl-PL" dirty="0"/>
              <a:t>: "bobo",</a:t>
            </a:r>
          </a:p>
          <a:p>
            <a:r>
              <a:rPr lang="pl-PL" dirty="0"/>
              <a:t>  </a:t>
            </a:r>
            <a:r>
              <a:rPr lang="pl-PL" b="1" dirty="0"/>
              <a:t>"</a:t>
            </a:r>
            <a:r>
              <a:rPr lang="pl-PL" b="1" dirty="0" err="1"/>
              <a:t>comment</a:t>
            </a:r>
            <a:r>
              <a:rPr lang="pl-PL" b="1" dirty="0"/>
              <a:t>"</a:t>
            </a:r>
            <a:r>
              <a:rPr lang="pl-PL" dirty="0"/>
              <a:t>: "Bobo T. Clown",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uid</a:t>
            </a:r>
            <a:r>
              <a:rPr lang="pt-BR" b="1" dirty="0"/>
              <a:t>"</a:t>
            </a:r>
            <a:r>
              <a:rPr lang="pt-BR" dirty="0"/>
              <a:t>: 2000,</a:t>
            </a:r>
          </a:p>
          <a:p>
            <a:r>
              <a:rPr lang="ro-RO" dirty="0"/>
              <a:t>  </a:t>
            </a:r>
            <a:r>
              <a:rPr lang="ro-RO" b="1" dirty="0"/>
              <a:t>"gid"</a:t>
            </a:r>
            <a:r>
              <a:rPr lang="ro-RO" dirty="0"/>
              <a:t>: 0,</a:t>
            </a:r>
          </a:p>
          <a:p>
            <a:r>
              <a:rPr lang="pt-BR" dirty="0"/>
              <a:t>  </a:t>
            </a:r>
            <a:r>
              <a:rPr lang="pt-BR" b="1" dirty="0"/>
              <a:t>"home"</a:t>
            </a:r>
            <a:r>
              <a:rPr lang="pt-BR" dirty="0"/>
              <a:t>: "/home/bobo",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shell</a:t>
            </a:r>
            <a:r>
              <a:rPr lang="pt-BR" b="1" dirty="0"/>
              <a:t>"</a:t>
            </a:r>
            <a:r>
              <a:rPr lang="pt-BR" dirty="0"/>
              <a:t>: "/bin/</a:t>
            </a:r>
            <a:r>
              <a:rPr lang="pt-BR" dirty="0" err="1"/>
              <a:t>bash</a:t>
            </a:r>
            <a:r>
              <a:rPr lang="pt-BR" dirty="0"/>
              <a:t>"</a:t>
            </a:r>
          </a:p>
          <a:p>
            <a:r>
              <a:rPr lang="pt-BR" dirty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data_bags</a:t>
            </a:r>
            <a:r>
              <a:rPr lang="en-US" dirty="0" smtClean="0"/>
              <a:t>/users/</a:t>
            </a:r>
            <a:r>
              <a:rPr lang="en-US" dirty="0" err="1" smtClean="0"/>
              <a:t>bobo.json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14941</TotalTime>
  <Words>1015</Words>
  <Application>Microsoft Macintosh PowerPoint</Application>
  <PresentationFormat>Custom</PresentationFormat>
  <Paragraphs>191</Paragraphs>
  <Slides>23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ChefDk3.2Template</vt:lpstr>
      <vt:lpstr>Data Bags</vt:lpstr>
      <vt:lpstr>Objectives</vt:lpstr>
      <vt:lpstr>Create Users on a System</vt:lpstr>
      <vt:lpstr>Where to store User data?</vt:lpstr>
      <vt:lpstr>Data Bags</vt:lpstr>
      <vt:lpstr>Return to the Root of the Chef Repository</vt:lpstr>
      <vt:lpstr>Create a Directory for Data Bags</vt:lpstr>
      <vt:lpstr>Create a Directory for the Users' Data Bag</vt:lpstr>
      <vt:lpstr>Create a User named Bobo</vt:lpstr>
      <vt:lpstr>Create a User named Frank</vt:lpstr>
      <vt:lpstr>Create a Data Bag Container on Chef Server</vt:lpstr>
      <vt:lpstr>Verify the Data Bag Container was Created</vt:lpstr>
      <vt:lpstr>Upload a User Data Bag to Chef Server </vt:lpstr>
      <vt:lpstr>Verify the User Data Bag was Uploaded</vt:lpstr>
      <vt:lpstr>Upload a User Data Bag to Chef Server </vt:lpstr>
      <vt:lpstr>Verify the User Data Bag was Uploaded</vt:lpstr>
      <vt:lpstr>Search for all Users in the User Data Bag</vt:lpstr>
      <vt:lpstr>Search for Specific User</vt:lpstr>
      <vt:lpstr>Search for Specific User's Attribute</vt:lpstr>
      <vt:lpstr>Create Users on a System</vt:lpstr>
      <vt:lpstr>Create Users on a System</vt:lpstr>
      <vt:lpstr>Create Users on a System</vt:lpstr>
      <vt:lpstr>Create Users on a 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1937</cp:revision>
  <cp:lastPrinted>2015-02-07T23:49:10Z</cp:lastPrinted>
  <dcterms:created xsi:type="dcterms:W3CDTF">2012-09-13T17:36:07Z</dcterms:created>
  <dcterms:modified xsi:type="dcterms:W3CDTF">2015-10-20T18:33:26Z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